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23"/>
  </p:notesMasterIdLst>
  <p:handoutMasterIdLst>
    <p:handoutMasterId r:id="rId24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4" r:id="rId11"/>
    <p:sldId id="451" r:id="rId12"/>
    <p:sldId id="456" r:id="rId13"/>
    <p:sldId id="458" r:id="rId14"/>
    <p:sldId id="459" r:id="rId15"/>
    <p:sldId id="460" r:id="rId16"/>
    <p:sldId id="455" r:id="rId17"/>
    <p:sldId id="453" r:id="rId18"/>
    <p:sldId id="457" r:id="rId19"/>
    <p:sldId id="461" r:id="rId20"/>
    <p:sldId id="462" r:id="rId21"/>
    <p:sldId id="463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</p14:sldIdLst>
        </p14:section>
        <p14:section name="Week 1" id="{E9139E82-C24E-4DF6-BAC8-EA3831C19DD1}">
          <p14:sldIdLst>
            <p14:sldId id="454"/>
            <p14:sldId id="451"/>
            <p14:sldId id="456"/>
            <p14:sldId id="458"/>
            <p14:sldId id="459"/>
            <p14:sldId id="460"/>
          </p14:sldIdLst>
        </p14:section>
        <p14:section name="Week 2" id="{ACD60801-652A-4B6B-B38C-F24E9EF9FE61}">
          <p14:sldIdLst>
            <p14:sldId id="455"/>
            <p14:sldId id="453"/>
            <p14:sldId id="457"/>
            <p14:sldId id="461"/>
            <p14:sldId id="462"/>
            <p14:sldId id="4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ACEF79-4969-4452-BA44-BA94E8176956}" v="1" dt="2020-08-27T06:59:29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11" d="100"/>
          <a:sy n="111" d="100"/>
        </p:scale>
        <p:origin x="780" y="9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S3-202163, SA3#100-e,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0e/Docs/S3-201500.zip" TargetMode="External"/><Relationship Id="rId2" Type="http://schemas.openxmlformats.org/officeDocument/2006/relationships/hyperlink" Target="https://www.3gpp.org/ftp/tsg_sa/WG3_Security/TSGS3_100e/Docs/S3-201550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0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SA3#100-e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Chairman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W1/D2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13:00 – 13:20 Important announcement!!</a:t>
            </a:r>
          </a:p>
          <a:p>
            <a:r>
              <a:rPr lang="en-US" dirty="0"/>
              <a:t>13:20 – 13:50 Agenda items 4.14 to 4.20</a:t>
            </a:r>
          </a:p>
          <a:p>
            <a:pPr lvl="1"/>
            <a:r>
              <a:rPr lang="en-US" dirty="0"/>
              <a:t>Topic 1 (TBD)</a:t>
            </a:r>
          </a:p>
          <a:p>
            <a:pPr lvl="1"/>
            <a:r>
              <a:rPr lang="en-US" dirty="0"/>
              <a:t>Topic 2 (TBD)</a:t>
            </a:r>
          </a:p>
          <a:p>
            <a:pPr lvl="1"/>
            <a:r>
              <a:rPr lang="en-US" dirty="0"/>
              <a:t>Etc.</a:t>
            </a:r>
          </a:p>
          <a:p>
            <a:r>
              <a:rPr lang="en-US" dirty="0"/>
              <a:t>13:50 – 15:00 Agenda items 5.2 to 5.14</a:t>
            </a:r>
          </a:p>
          <a:p>
            <a:pPr lvl="1"/>
            <a:r>
              <a:rPr lang="en-US" dirty="0"/>
              <a:t>5.13: discuss baseline documents for mergers</a:t>
            </a:r>
          </a:p>
          <a:p>
            <a:pPr lvl="1"/>
            <a:r>
              <a:rPr lang="en-US" dirty="0"/>
              <a:t>5.9: discuss user consent issue</a:t>
            </a:r>
          </a:p>
          <a:p>
            <a:pPr lvl="1"/>
            <a:r>
              <a:rPr lang="en-US" dirty="0"/>
              <a:t>5.2: discuss contributions pointed out by rapporteur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78532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W1/D3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13:00 – 13:30 Agenda items 4.14 to 4.20</a:t>
            </a:r>
          </a:p>
          <a:p>
            <a:pPr lvl="1"/>
            <a:r>
              <a:rPr lang="en-US" dirty="0"/>
              <a:t>All topics: Check status of merges/revisions</a:t>
            </a:r>
          </a:p>
          <a:p>
            <a:r>
              <a:rPr lang="en-US" dirty="0"/>
              <a:t>13:30 – 15:00 Agenda items 5.2 to 5.14</a:t>
            </a:r>
          </a:p>
          <a:p>
            <a:pPr lvl="1"/>
            <a:r>
              <a:rPr lang="en-US" dirty="0"/>
              <a:t>5.13: follow-up on merged documents</a:t>
            </a:r>
          </a:p>
          <a:p>
            <a:pPr lvl="1"/>
            <a:r>
              <a:rPr lang="en-US" dirty="0"/>
              <a:t>5.10: </a:t>
            </a:r>
          </a:p>
          <a:p>
            <a:pPr lvl="2"/>
            <a:r>
              <a:rPr lang="en-US" dirty="0"/>
              <a:t>path switch</a:t>
            </a:r>
          </a:p>
          <a:p>
            <a:pPr lvl="2"/>
            <a:r>
              <a:rPr lang="en-US" dirty="0"/>
              <a:t>LSes</a:t>
            </a:r>
          </a:p>
          <a:p>
            <a:pPr lvl="2"/>
            <a:r>
              <a:rPr lang="en-US" dirty="0"/>
              <a:t>L2/L3 aspects</a:t>
            </a:r>
          </a:p>
          <a:p>
            <a:pPr lvl="1"/>
            <a:r>
              <a:rPr lang="en-US" dirty="0"/>
              <a:t>All topics: Check status of merges/revisions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66586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W1/D4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13:00 – 13:30 Agenda items 4.14 to 4.20</a:t>
            </a:r>
          </a:p>
          <a:p>
            <a:pPr lvl="1"/>
            <a:r>
              <a:rPr lang="en-US" dirty="0"/>
              <a:t>All topics: Check status of merges/revisions</a:t>
            </a:r>
          </a:p>
          <a:p>
            <a:r>
              <a:rPr lang="en-US" dirty="0"/>
              <a:t>13:30 – 15:00 Agenda items 5.2 to 5.14</a:t>
            </a:r>
          </a:p>
          <a:p>
            <a:pPr lvl="1"/>
            <a:r>
              <a:rPr lang="en-US" dirty="0"/>
              <a:t>All topics: Check status of merges/revisions</a:t>
            </a:r>
          </a:p>
          <a:p>
            <a:pPr lvl="1"/>
            <a:r>
              <a:rPr lang="en-US" dirty="0"/>
              <a:t>5.14: new key issues</a:t>
            </a:r>
          </a:p>
          <a:p>
            <a:pPr lvl="1"/>
            <a:r>
              <a:rPr lang="en-US" dirty="0"/>
              <a:t>5.2: list of contributions to be provided</a:t>
            </a:r>
          </a:p>
          <a:p>
            <a:pPr lvl="1"/>
            <a:r>
              <a:rPr lang="en-US" dirty="0"/>
              <a:t>5.13: feedback on proposed KIs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05389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91028-1A74-4977-A09A-616873A4A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44352-CC1B-4635-84FF-72F78B3EE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3 &amp; 6</a:t>
            </a:r>
          </a:p>
          <a:p>
            <a:r>
              <a:rPr lang="en-US" dirty="0"/>
              <a:t>New proposals</a:t>
            </a:r>
          </a:p>
          <a:p>
            <a:pPr lvl="1"/>
            <a:r>
              <a:rPr lang="en-US" dirty="0"/>
              <a:t>Agenda items 4.22 &amp; 5.16</a:t>
            </a:r>
          </a:p>
          <a:p>
            <a:r>
              <a:rPr lang="en-US" dirty="0"/>
              <a:t>Pre Rel-17 items</a:t>
            </a:r>
          </a:p>
          <a:p>
            <a:pPr lvl="1"/>
            <a:r>
              <a:rPr lang="en-US" dirty="0"/>
              <a:t>Work items: 4.1 to 4.13 &amp; 4.21</a:t>
            </a:r>
          </a:p>
          <a:p>
            <a:pPr lvl="1"/>
            <a:r>
              <a:rPr lang="en-US" dirty="0"/>
              <a:t>Study items: 5.1 &amp; 5.15</a:t>
            </a:r>
          </a:p>
          <a:p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807977F-54FA-4523-8514-F972F5B50944}"/>
              </a:ext>
            </a:extLst>
          </p:cNvPr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675167729"/>
              </p:ext>
            </p:extLst>
          </p:nvPr>
        </p:nvGraphicFramePr>
        <p:xfrm>
          <a:off x="5518597" y="2177568"/>
          <a:ext cx="5701852" cy="1883049"/>
        </p:xfrm>
        <a:graphic>
          <a:graphicData uri="http://schemas.openxmlformats.org/drawingml/2006/table">
            <a:tbl>
              <a:tblPr firstRow="1" firstCol="1" bandRow="1"/>
              <a:tblGrid>
                <a:gridCol w="463038">
                  <a:extLst>
                    <a:ext uri="{9D8B030D-6E8A-4147-A177-3AD203B41FA5}">
                      <a16:colId xmlns:a16="http://schemas.microsoft.com/office/drawing/2014/main" val="1361851056"/>
                    </a:ext>
                  </a:extLst>
                </a:gridCol>
                <a:gridCol w="3446369">
                  <a:extLst>
                    <a:ext uri="{9D8B030D-6E8A-4147-A177-3AD203B41FA5}">
                      <a16:colId xmlns:a16="http://schemas.microsoft.com/office/drawing/2014/main" val="2916544151"/>
                    </a:ext>
                  </a:extLst>
                </a:gridCol>
                <a:gridCol w="1038926">
                  <a:extLst>
                    <a:ext uri="{9D8B030D-6E8A-4147-A177-3AD203B41FA5}">
                      <a16:colId xmlns:a16="http://schemas.microsoft.com/office/drawing/2014/main" val="2622658169"/>
                    </a:ext>
                  </a:extLst>
                </a:gridCol>
                <a:gridCol w="753519">
                  <a:extLst>
                    <a:ext uri="{9D8B030D-6E8A-4147-A177-3AD203B41FA5}">
                      <a16:colId xmlns:a16="http://schemas.microsoft.com/office/drawing/2014/main" val="431695862"/>
                    </a:ext>
                  </a:extLst>
                </a:gridCol>
              </a:tblGrid>
              <a:tr h="2005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.2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for 5G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790015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SCAS_5G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317309"/>
                  </a:ext>
                </a:extLst>
              </a:tr>
              <a:tr h="6684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4.3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Mission Critical security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800032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MCXSec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892737"/>
                  </a:ext>
                </a:extLst>
              </a:tr>
              <a:tr h="2005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4.4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Enhancements for Security aspects of Common API Framework for 3GPP Northbound APIs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830022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eCAPIF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658084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4.5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of the enhancement to the 5GC location services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850017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5G_eLCS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461073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4.6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Aspects of the 5G Service Based Architecture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850016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5G_eSBA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303435"/>
                  </a:ext>
                </a:extLst>
              </a:tr>
              <a:tr h="2005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4.7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Authentication and key management for applications based on 3GPP credential in 5G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800036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AKMA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0255985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4.8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Evolution of Cellular IoT security for the 5G System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850014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5G_CIoT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501627"/>
                  </a:ext>
                </a:extLst>
              </a:tr>
              <a:tr h="2005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4.9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of the Wireless and Wireline Convergence for the 5G system architecture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850015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5WWC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898787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4.10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aspects of Enhancement of Network Slicing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850022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eNS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728246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4.11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for NR Integrated Access and Backhaul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850020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NR_IAB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800423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4.12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aspects of SEAL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850019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SEAL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442943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4.13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Aspects of 3GPP support for Advanced V2X Services (Rel-16)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860014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eV2XARC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90014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9428628-ED4D-4BD6-9D04-10DB140CD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905803"/>
              </p:ext>
            </p:extLst>
          </p:nvPr>
        </p:nvGraphicFramePr>
        <p:xfrm>
          <a:off x="5518597" y="1880788"/>
          <a:ext cx="5701851" cy="106680"/>
        </p:xfrm>
        <a:graphic>
          <a:graphicData uri="http://schemas.openxmlformats.org/drawingml/2006/table">
            <a:tbl>
              <a:tblPr firstRow="1" firstCol="1" bandRow="1"/>
              <a:tblGrid>
                <a:gridCol w="453784">
                  <a:extLst>
                    <a:ext uri="{9D8B030D-6E8A-4147-A177-3AD203B41FA5}">
                      <a16:colId xmlns:a16="http://schemas.microsoft.com/office/drawing/2014/main" val="1131167183"/>
                    </a:ext>
                  </a:extLst>
                </a:gridCol>
                <a:gridCol w="3439204">
                  <a:extLst>
                    <a:ext uri="{9D8B030D-6E8A-4147-A177-3AD203B41FA5}">
                      <a16:colId xmlns:a16="http://schemas.microsoft.com/office/drawing/2014/main" val="3945034205"/>
                    </a:ext>
                  </a:extLst>
                </a:gridCol>
                <a:gridCol w="1060420">
                  <a:extLst>
                    <a:ext uri="{9D8B030D-6E8A-4147-A177-3AD203B41FA5}">
                      <a16:colId xmlns:a16="http://schemas.microsoft.com/office/drawing/2014/main" val="1254879671"/>
                    </a:ext>
                  </a:extLst>
                </a:gridCol>
                <a:gridCol w="748443">
                  <a:extLst>
                    <a:ext uri="{9D8B030D-6E8A-4147-A177-3AD203B41FA5}">
                      <a16:colId xmlns:a16="http://schemas.microsoft.com/office/drawing/2014/main" val="27975558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.1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aspects of 5G System - Phase 1 (Rel-15) 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750016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5GS_Ph1-SEC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82805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4AD223E-409F-4DD0-A2FB-772282F6D0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176649"/>
              </p:ext>
            </p:extLst>
          </p:nvPr>
        </p:nvGraphicFramePr>
        <p:xfrm>
          <a:off x="5518596" y="4265915"/>
          <a:ext cx="5701852" cy="213360"/>
        </p:xfrm>
        <a:graphic>
          <a:graphicData uri="http://schemas.openxmlformats.org/drawingml/2006/table">
            <a:tbl>
              <a:tblPr firstRow="1" firstCol="1" bandRow="1"/>
              <a:tblGrid>
                <a:gridCol w="482444">
                  <a:extLst>
                    <a:ext uri="{9D8B030D-6E8A-4147-A177-3AD203B41FA5}">
                      <a16:colId xmlns:a16="http://schemas.microsoft.com/office/drawing/2014/main" val="1451266663"/>
                    </a:ext>
                  </a:extLst>
                </a:gridCol>
                <a:gridCol w="3426295">
                  <a:extLst>
                    <a:ext uri="{9D8B030D-6E8A-4147-A177-3AD203B41FA5}">
                      <a16:colId xmlns:a16="http://schemas.microsoft.com/office/drawing/2014/main" val="1792506568"/>
                    </a:ext>
                  </a:extLst>
                </a:gridCol>
                <a:gridCol w="1044670">
                  <a:extLst>
                    <a:ext uri="{9D8B030D-6E8A-4147-A177-3AD203B41FA5}">
                      <a16:colId xmlns:a16="http://schemas.microsoft.com/office/drawing/2014/main" val="1044950618"/>
                    </a:ext>
                  </a:extLst>
                </a:gridCol>
                <a:gridCol w="748443">
                  <a:extLst>
                    <a:ext uri="{9D8B030D-6E8A-4147-A177-3AD203B41FA5}">
                      <a16:colId xmlns:a16="http://schemas.microsoft.com/office/drawing/2014/main" val="4139971266"/>
                    </a:ext>
                  </a:extLst>
                </a:gridCol>
              </a:tblGrid>
              <a:tr h="1476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5.1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Security for NR Integrated Access and Backhaul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830021</a:t>
                      </a:r>
                      <a:endParaRPr lang="sv-SE" sz="7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FS_NR_IAB_Sec</a:t>
                      </a:r>
                      <a:endParaRPr lang="sv-SE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722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44414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2- Schedule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729771"/>
              </p:ext>
            </p:extLst>
          </p:nvPr>
        </p:nvGraphicFramePr>
        <p:xfrm>
          <a:off x="838200" y="1825624"/>
          <a:ext cx="10515600" cy="4623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(UTC)\Date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24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25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26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27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28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Start of Week 2 of e-meeting at 8:00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kern="1200" dirty="0">
                          <a:solidFill>
                            <a:srgbClr val="FF6600"/>
                          </a:solidFill>
                          <a:latin typeface="+mn-lt"/>
                          <a:ea typeface="+mn-ea"/>
                          <a:cs typeface="+mn-cs"/>
                        </a:rPr>
                        <a:t>Portal opens again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rgbClr val="FF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6600"/>
                          </a:solidFill>
                        </a:rPr>
                        <a:t>W1O – available at 11:00</a:t>
                      </a:r>
                    </a:p>
                    <a:p>
                      <a:pPr algn="ctr"/>
                      <a:r>
                        <a:rPr lang="en-US" sz="1400" dirty="0"/>
                        <a:t>W2 - 1</a:t>
                      </a:r>
                      <a:r>
                        <a:rPr lang="en-US" sz="1400" baseline="30000" dirty="0"/>
                        <a:t>st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6600"/>
                          </a:solidFill>
                        </a:rPr>
                        <a:t>W1O– last comm. at 11:00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W2 - 2</a:t>
                      </a:r>
                      <a:r>
                        <a:rPr lang="en-US" sz="1400" baseline="30000" dirty="0"/>
                        <a:t>nd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3</a:t>
                      </a:r>
                      <a:r>
                        <a:rPr lang="en-US" sz="1400" baseline="30000" dirty="0"/>
                        <a:t>rd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Conf call W2/D1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W2/D2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W2/D3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W2/D4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FF6600"/>
                          </a:solidFill>
                        </a:rPr>
                        <a:t>Portal closes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FF6600"/>
                          </a:solidFill>
                        </a:rPr>
                        <a:t>W1O – last rev. at 17:00 </a:t>
                      </a:r>
                    </a:p>
                    <a:p>
                      <a:pPr algn="ctr"/>
                      <a:r>
                        <a:rPr lang="en-US" sz="1400" dirty="0"/>
                        <a:t>W2 Last revision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B9AA4AB-032F-445D-BA88-9F7004225E20}"/>
              </a:ext>
            </a:extLst>
          </p:cNvPr>
          <p:cNvSpPr txBox="1"/>
          <p:nvPr/>
        </p:nvSpPr>
        <p:spPr>
          <a:xfrm>
            <a:off x="6096000" y="945931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W1O = Week 1 Output</a:t>
            </a:r>
          </a:p>
        </p:txBody>
      </p:sp>
    </p:spTree>
    <p:extLst>
      <p:ext uri="{BB962C8B-B14F-4D97-AF65-F5344CB8AC3E}">
        <p14:creationId xmlns:p14="http://schemas.microsoft.com/office/powerpoint/2010/main" val="6754566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W2/D1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13:00 – 13:15 Update on process</a:t>
            </a:r>
          </a:p>
          <a:p>
            <a:pPr lvl="1"/>
            <a:r>
              <a:rPr lang="en-US" dirty="0"/>
              <a:t>TOHRU link update: </a:t>
            </a:r>
            <a:r>
              <a:rPr lang="en-GB" u="sng" dirty="0">
                <a:hlinkClick r:id="rId2"/>
              </a:rPr>
              <a:t>https://www.3gpp.org/tohru/</a:t>
            </a:r>
            <a:endParaRPr lang="en-US" dirty="0"/>
          </a:p>
          <a:p>
            <a:pPr lvl="1"/>
            <a:r>
              <a:rPr lang="en-US" dirty="0"/>
              <a:t>Handling of W1 output Q&amp;A</a:t>
            </a:r>
          </a:p>
          <a:p>
            <a:r>
              <a:rPr lang="en-US" dirty="0"/>
              <a:t>13:1</a:t>
            </a:r>
            <a:r>
              <a:rPr lang="en-US" dirty="0">
                <a:highlight>
                  <a:srgbClr val="FFFF00"/>
                </a:highlight>
              </a:rPr>
              <a:t>5</a:t>
            </a:r>
            <a:r>
              <a:rPr lang="en-US" dirty="0"/>
              <a:t> – 14:10 All agenda items </a:t>
            </a:r>
          </a:p>
          <a:p>
            <a:pPr lvl="1"/>
            <a:r>
              <a:rPr lang="en-US" dirty="0"/>
              <a:t>3, 4.1, 4.2, 4.3, 4.9, </a:t>
            </a:r>
            <a:r>
              <a:rPr lang="en-US" dirty="0">
                <a:highlight>
                  <a:srgbClr val="FFFF00"/>
                </a:highlight>
              </a:rPr>
              <a:t>4.8</a:t>
            </a:r>
            <a:r>
              <a:rPr lang="en-US" dirty="0"/>
              <a:t>, 4.13: Coordinate actions (if any) on postponed LSes</a:t>
            </a:r>
          </a:p>
          <a:p>
            <a:r>
              <a:rPr lang="en-US" dirty="0"/>
              <a:t>14:10 – 15:00 All agenda items</a:t>
            </a:r>
          </a:p>
          <a:p>
            <a:pPr lvl="1"/>
            <a:r>
              <a:rPr lang="en-US" dirty="0"/>
              <a:t>4.1, 4.21, 5.1, 5.15, etc.: Editorial and admin CRs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597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632C5-0908-46C3-8345-CA9CDBAF1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W2/D2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02F34-0D2F-49B2-A617-DD8A4989A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13:00 – 13:45 New work item proposals</a:t>
            </a:r>
          </a:p>
          <a:p>
            <a:pPr lvl="1"/>
            <a:r>
              <a:rPr lang="en-US" dirty="0"/>
              <a:t>4.22</a:t>
            </a:r>
          </a:p>
          <a:p>
            <a:pPr lvl="1"/>
            <a:r>
              <a:rPr lang="en-US" dirty="0"/>
              <a:t>5.16</a:t>
            </a:r>
          </a:p>
          <a:p>
            <a:r>
              <a:rPr lang="en-US" dirty="0"/>
              <a:t>13:45 – 15:00 All agenda items</a:t>
            </a:r>
          </a:p>
          <a:p>
            <a:pPr lvl="1"/>
            <a:r>
              <a:rPr lang="en-US" dirty="0"/>
              <a:t>4.7: Synchronize on merges</a:t>
            </a:r>
          </a:p>
          <a:p>
            <a:pPr lvl="1"/>
            <a:r>
              <a:rPr lang="en-US" dirty="0"/>
              <a:t>4.6: Rapporteur to provide list of contributions</a:t>
            </a:r>
          </a:p>
          <a:p>
            <a:pPr lvl="1"/>
            <a:r>
              <a:rPr lang="en-US" dirty="0"/>
              <a:t>4.8: Reply LS on GUTI re-allocation</a:t>
            </a:r>
          </a:p>
          <a:p>
            <a:pPr lvl="1"/>
            <a:r>
              <a:rPr lang="en-US" dirty="0"/>
              <a:t>4.13: Rapporteur to provide list of contributions</a:t>
            </a:r>
          </a:p>
          <a:p>
            <a:pPr lvl="1"/>
            <a:r>
              <a:rPr lang="en-US" dirty="0"/>
              <a:t>4.21: </a:t>
            </a:r>
          </a:p>
          <a:p>
            <a:pPr lvl="2"/>
            <a:r>
              <a:rPr lang="en-US" dirty="0"/>
              <a:t>IPUPS contributions</a:t>
            </a:r>
          </a:p>
          <a:p>
            <a:pPr lvl="2"/>
            <a:r>
              <a:rPr lang="en-US" dirty="0"/>
              <a:t>NAS COUNT storage</a:t>
            </a:r>
          </a:p>
        </p:txBody>
      </p:sp>
    </p:spTree>
    <p:extLst>
      <p:ext uri="{BB962C8B-B14F-4D97-AF65-F5344CB8AC3E}">
        <p14:creationId xmlns:p14="http://schemas.microsoft.com/office/powerpoint/2010/main" val="188534285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6352E-A0A2-4698-8B07-5088ECBE1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W2/D3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4CE3CD-6899-4739-9514-2B840DEAA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13:00 – 15:00:</a:t>
            </a:r>
          </a:p>
          <a:p>
            <a:pPr lvl="1"/>
            <a:r>
              <a:rPr lang="en-US" dirty="0"/>
              <a:t>4.1: </a:t>
            </a:r>
          </a:p>
          <a:p>
            <a:pPr lvl="2"/>
            <a:r>
              <a:rPr lang="en-US" dirty="0"/>
              <a:t>Profile B</a:t>
            </a:r>
          </a:p>
          <a:p>
            <a:pPr lvl="2"/>
            <a:r>
              <a:rPr lang="en-US" dirty="0"/>
              <a:t>SoR related contributions</a:t>
            </a:r>
          </a:p>
          <a:p>
            <a:pPr lvl="1"/>
            <a:r>
              <a:rPr lang="en-US" dirty="0"/>
              <a:t>4.8: Reply LS on GUTI re-allocation</a:t>
            </a:r>
          </a:p>
          <a:p>
            <a:pPr lvl="1"/>
            <a:r>
              <a:rPr lang="en-US" dirty="0"/>
              <a:t>4.13: Rapporteur to provide list of contributions</a:t>
            </a:r>
          </a:p>
          <a:p>
            <a:pPr lvl="1"/>
            <a:r>
              <a:rPr lang="en-US" dirty="0"/>
              <a:t>4.6: CT4 LS</a:t>
            </a:r>
          </a:p>
          <a:p>
            <a:pPr lvl="1"/>
            <a:r>
              <a:rPr lang="en-US" dirty="0"/>
              <a:t>4.21: </a:t>
            </a:r>
          </a:p>
          <a:p>
            <a:pPr lvl="2"/>
            <a:r>
              <a:rPr lang="en-US" dirty="0"/>
              <a:t>IPUPS contributions</a:t>
            </a:r>
          </a:p>
          <a:p>
            <a:pPr lvl="2"/>
            <a:r>
              <a:rPr lang="en-US" dirty="0"/>
              <a:t>NAS COUNT storage</a:t>
            </a:r>
          </a:p>
          <a:p>
            <a:pPr lvl="2"/>
            <a:r>
              <a:rPr lang="en-US" dirty="0"/>
              <a:t>CAG list MITM attack</a:t>
            </a:r>
          </a:p>
          <a:p>
            <a:pPr lvl="1"/>
            <a:r>
              <a:rPr lang="en-US" dirty="0"/>
              <a:t>4.10: LSes	</a:t>
            </a:r>
          </a:p>
        </p:txBody>
      </p:sp>
    </p:spTree>
    <p:extLst>
      <p:ext uri="{BB962C8B-B14F-4D97-AF65-F5344CB8AC3E}">
        <p14:creationId xmlns:p14="http://schemas.microsoft.com/office/powerpoint/2010/main" val="106518276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6B25F-DB1F-493E-998B-F8DAC5CDA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W2/D4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12022-2C82-4A9A-AF46-73B7BB16A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13:00 – 14:30:</a:t>
            </a:r>
          </a:p>
          <a:p>
            <a:pPr lvl="1"/>
            <a:r>
              <a:rPr lang="en-US" sz="2000" dirty="0"/>
              <a:t>SID/WID status</a:t>
            </a:r>
          </a:p>
          <a:p>
            <a:pPr lvl="1"/>
            <a:r>
              <a:rPr lang="en-US" sz="2000" dirty="0"/>
              <a:t>Reply LSes</a:t>
            </a:r>
          </a:p>
          <a:p>
            <a:r>
              <a:rPr lang="en-US" sz="2400" dirty="0"/>
              <a:t>14:30 – 15:00: AOB</a:t>
            </a:r>
          </a:p>
          <a:p>
            <a:pPr lvl="1"/>
            <a:r>
              <a:rPr lang="en-US" sz="2000" dirty="0"/>
              <a:t>Rapporteur input on topic progress</a:t>
            </a:r>
          </a:p>
          <a:p>
            <a:pPr lvl="1"/>
            <a:r>
              <a:rPr lang="en-US" sz="2000" dirty="0"/>
              <a:t>SA3 meeting calendar</a:t>
            </a:r>
          </a:p>
          <a:p>
            <a:pPr lvl="1"/>
            <a:r>
              <a:rPr lang="en-US" sz="2000" dirty="0"/>
              <a:t>Next meeting agenda</a:t>
            </a:r>
          </a:p>
        </p:txBody>
      </p:sp>
    </p:spTree>
    <p:extLst>
      <p:ext uri="{BB962C8B-B14F-4D97-AF65-F5344CB8AC3E}">
        <p14:creationId xmlns:p14="http://schemas.microsoft.com/office/powerpoint/2010/main" val="114293343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9D2C8-1478-4FB1-8637-362ED8F2EA9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Week 1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endParaRPr lang="sv-SE" dirty="0"/>
          </a:p>
          <a:p>
            <a:r>
              <a:rPr lang="sv-SE" dirty="0"/>
              <a:t>Week 2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E42FD-EB58-48CE-B939-0CB2C23C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7C9B9-67B1-4FD4-97D0-D40C3B4EE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https://www.3gpp.org/ftp/tsg_sa/WG3_Security/TSGS3_100e/Docs/S3-201550.zip</a:t>
            </a:r>
            <a:r>
              <a:rPr lang="en-US" dirty="0"/>
              <a:t> </a:t>
            </a: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https://www.3gpp.org/ftp/tsg_sa/WG3_Security/TSGS3_100e/Docs/S3-201500.zip</a:t>
            </a:r>
            <a:r>
              <a:rPr lang="en-US" dirty="0"/>
              <a:t>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”3GPP - SA3#100e”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03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CDB2E-1EF1-4901-94D7-484E2BF6D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F6E8F-8CF2-4FCA-A576-AC39B653B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[SA3#100-e][AI#]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[SA3#100-e][AI#&lt;,group name if applicable&gt;][S3-20wxyz]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[SA3#100-e][AI#]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"[SA3#100-e][admin]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369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98F80-B7F5-4686-AFB8-87A0CC7E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CB4DB-0794-490B-9AE4-76A7B5A29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folder:</a:t>
            </a:r>
          </a:p>
          <a:p>
            <a:pPr lvl="1"/>
            <a:r>
              <a:rPr lang="sv-SE" dirty="0">
                <a:hlinkClick r:id="rId2"/>
              </a:rPr>
              <a:t>https://www.3gpp.org/ftp/tsg_sa/WG3_Security/TSGS3_100e/Inbox/drafts</a:t>
            </a:r>
            <a:r>
              <a:rPr lang="sv-SE" dirty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Filename convention for revisions: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draft_S3-20wxyz-r#</a:t>
            </a:r>
            <a:r>
              <a:rPr lang="en-US" dirty="0"/>
              <a:t>"</a:t>
            </a:r>
          </a:p>
          <a:p>
            <a:pPr lvl="1"/>
            <a:endParaRPr lang="en-US" dirty="0"/>
          </a:p>
          <a:p>
            <a:r>
              <a:rPr lang="en-US" dirty="0"/>
              <a:t>Merges:</a:t>
            </a:r>
          </a:p>
          <a:p>
            <a:pPr lvl="1"/>
            <a:r>
              <a:rPr lang="en-US" dirty="0"/>
              <a:t>Authors are to explicitly announce the merge and close the discussion on their merged documents’ threads</a:t>
            </a:r>
          </a:p>
          <a:p>
            <a:pPr lvl="1"/>
            <a:r>
              <a:rPr lang="en-US" dirty="0"/>
              <a:t>Discussion and drafting is to be continued on the baseline document thread 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665516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5A00-1512-45B8-9919-3795539A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83912-0650-46C8-9579-08F2D454E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Positions:</a:t>
            </a:r>
          </a:p>
          <a:p>
            <a:pPr lvl="1"/>
            <a:r>
              <a:rPr lang="en-US" sz="20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800" dirty="0"/>
              <a:t>Company X sends email stating objection to the contribution</a:t>
            </a:r>
          </a:p>
          <a:p>
            <a:pPr lvl="2"/>
            <a:r>
              <a:rPr lang="en-US" sz="18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2000" dirty="0"/>
              <a:t>Objections are to be raised before the provided deadlines to allow time for discussion and compromise</a:t>
            </a:r>
          </a:p>
          <a:p>
            <a:r>
              <a:rPr lang="en-US" sz="2400" dirty="0"/>
              <a:t>Automatic decisions:</a:t>
            </a:r>
          </a:p>
          <a:p>
            <a:pPr lvl="1"/>
            <a:r>
              <a:rPr lang="en-US" sz="20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2000" dirty="0"/>
              <a:t>Challenged documents are to be noted by the last challenge deadline unless all objections have been withdrawn</a:t>
            </a:r>
          </a:p>
        </p:txBody>
      </p:sp>
    </p:spTree>
    <p:extLst>
      <p:ext uri="{BB962C8B-B14F-4D97-AF65-F5344CB8AC3E}">
        <p14:creationId xmlns:p14="http://schemas.microsoft.com/office/powerpoint/2010/main" val="13154355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F6725-D6B0-46A7-A181-BE221D05E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1 -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D5B03-8EB3-4E57-AAA8-40D3B622B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&amp; 2</a:t>
            </a:r>
          </a:p>
          <a:p>
            <a:r>
              <a:rPr lang="en-US" dirty="0"/>
              <a:t>Rel-17 items: </a:t>
            </a:r>
          </a:p>
          <a:p>
            <a:pPr lvl="1"/>
            <a:r>
              <a:rPr lang="en-US" dirty="0"/>
              <a:t>Work items: 4.14 to 4.20</a:t>
            </a:r>
          </a:p>
          <a:p>
            <a:pPr lvl="1"/>
            <a:r>
              <a:rPr lang="en-US" dirty="0"/>
              <a:t>Studies: 5.2 to 5.14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5B3E35E-3FFA-48CF-96B5-FA20251312F3}"/>
              </a:ext>
            </a:extLst>
          </p:cNvPr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988027225"/>
              </p:ext>
            </p:extLst>
          </p:nvPr>
        </p:nvGraphicFramePr>
        <p:xfrm>
          <a:off x="5302072" y="1825625"/>
          <a:ext cx="6051728" cy="1082287"/>
        </p:xfrm>
        <a:graphic>
          <a:graphicData uri="http://schemas.openxmlformats.org/drawingml/2006/table">
            <a:tbl>
              <a:tblPr firstRow="1" firstCol="1" bandRow="1"/>
              <a:tblGrid>
                <a:gridCol w="597916">
                  <a:extLst>
                    <a:ext uri="{9D8B030D-6E8A-4147-A177-3AD203B41FA5}">
                      <a16:colId xmlns:a16="http://schemas.microsoft.com/office/drawing/2014/main" val="2535900931"/>
                    </a:ext>
                  </a:extLst>
                </a:gridCol>
                <a:gridCol w="3231983">
                  <a:extLst>
                    <a:ext uri="{9D8B030D-6E8A-4147-A177-3AD203B41FA5}">
                      <a16:colId xmlns:a16="http://schemas.microsoft.com/office/drawing/2014/main" val="3843232670"/>
                    </a:ext>
                  </a:extLst>
                </a:gridCol>
                <a:gridCol w="708897">
                  <a:extLst>
                    <a:ext uri="{9D8B030D-6E8A-4147-A177-3AD203B41FA5}">
                      <a16:colId xmlns:a16="http://schemas.microsoft.com/office/drawing/2014/main" val="2677612703"/>
                    </a:ext>
                  </a:extLst>
                </a:gridCol>
                <a:gridCol w="1512932">
                  <a:extLst>
                    <a:ext uri="{9D8B030D-6E8A-4147-A177-3AD203B41FA5}">
                      <a16:colId xmlns:a16="http://schemas.microsoft.com/office/drawing/2014/main" val="3956779088"/>
                    </a:ext>
                  </a:extLst>
                </a:gridCol>
              </a:tblGrid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.14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Integration of GBA into 5GC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850023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GBA_5G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328604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4.15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for IMS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860016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SCAS_IMS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934476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4.16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Enhancements for 5G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870020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eSCAS_5G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196301"/>
                  </a:ext>
                </a:extLst>
              </a:tr>
              <a:tr h="2005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4.17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for Service Communication Proxy (SECOP)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870019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SCAS_5G_SECOP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261824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4.18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for 5G NWDAF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870018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SCAS_5G_NWDAF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600114"/>
                  </a:ext>
                </a:extLst>
              </a:tr>
              <a:tr h="2005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4.19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for Non-3GPP InterWorking Function (N3IWF)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870017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SCAS_5G_N3IWF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5724"/>
                  </a:ext>
                </a:extLst>
              </a:tr>
              <a:tr h="13368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4.20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Assurance Specification for Inter PLMN UP Security (Rel-17)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SCAS_5G_IPUPS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420" marR="33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0093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117A916-CA01-4037-9DA1-CB66AD3FD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340656"/>
              </p:ext>
            </p:extLst>
          </p:nvPr>
        </p:nvGraphicFramePr>
        <p:xfrm>
          <a:off x="5302072" y="3062453"/>
          <a:ext cx="6051728" cy="3144536"/>
        </p:xfrm>
        <a:graphic>
          <a:graphicData uri="http://schemas.openxmlformats.org/drawingml/2006/table">
            <a:tbl>
              <a:tblPr firstRow="1" firstCol="1" bandRow="1"/>
              <a:tblGrid>
                <a:gridCol w="596452">
                  <a:extLst>
                    <a:ext uri="{9D8B030D-6E8A-4147-A177-3AD203B41FA5}">
                      <a16:colId xmlns:a16="http://schemas.microsoft.com/office/drawing/2014/main" val="2794409018"/>
                    </a:ext>
                  </a:extLst>
                </a:gridCol>
                <a:gridCol w="3232597">
                  <a:extLst>
                    <a:ext uri="{9D8B030D-6E8A-4147-A177-3AD203B41FA5}">
                      <a16:colId xmlns:a16="http://schemas.microsoft.com/office/drawing/2014/main" val="2555067944"/>
                    </a:ext>
                  </a:extLst>
                </a:gridCol>
                <a:gridCol w="709747">
                  <a:extLst>
                    <a:ext uri="{9D8B030D-6E8A-4147-A177-3AD203B41FA5}">
                      <a16:colId xmlns:a16="http://schemas.microsoft.com/office/drawing/2014/main" val="71847743"/>
                    </a:ext>
                  </a:extLst>
                </a:gridCol>
                <a:gridCol w="1512932">
                  <a:extLst>
                    <a:ext uri="{9D8B030D-6E8A-4147-A177-3AD203B41FA5}">
                      <a16:colId xmlns:a16="http://schemas.microsoft.com/office/drawing/2014/main" val="2311038130"/>
                    </a:ext>
                  </a:extLst>
                </a:gridCol>
              </a:tblGrid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5.2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5G security enhancement against false base stations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810032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FS_5GFBS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0241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5.3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SECAM and SCAS for 3GPP virtualized network products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810037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FS_VNP_SECAM_SCAS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043792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5.4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Study on User Plane Integrity Protection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820006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FS_UP_IP_Sec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994742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5.5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Study on Security Impacts of Virtualisation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820007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FS_SIV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46051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5.6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Study on authentication enhancements in 5GS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820009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FS_AUTH_ENH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57557"/>
                  </a:ext>
                </a:extLst>
              </a:tr>
              <a:tr h="30188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5.7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storage and transport of the security parameters in a 5GC, that are used by the ARPF for Authentication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850018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FS_5GC_SEC_ARPF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641286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5.8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security aspects of Unmanned Aerial Systems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FS_UAS_SEC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818259"/>
                  </a:ext>
                </a:extLst>
              </a:tr>
              <a:tr h="2842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5.9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Security Aspects of Enhancement of Support for Edge Computing in 5GC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FS_enh_EC_SEC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8342695"/>
                  </a:ext>
                </a:extLst>
              </a:tr>
              <a:tr h="2842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5.10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Security Aspects of Enhancement for Proximity Based Services in 5GS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FS_5G_ProSe_Sec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912994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5.11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security for enhanced support of Industrial IoT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FS_IIoT_SEC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672594"/>
                  </a:ext>
                </a:extLst>
              </a:tr>
              <a:tr h="2842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5.12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Study on Security Aspects of Enhancements for 5G Multicast-Broadcast Services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FS_5MBS_SEC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816439"/>
                  </a:ext>
                </a:extLst>
              </a:tr>
              <a:tr h="21319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5.13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Study on </a:t>
                      </a: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enhanced security support for Non-Public Networks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FS_eNPN-SEC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736538"/>
                  </a:ext>
                </a:extLst>
              </a:tr>
              <a:tr h="2842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5.14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Study on security aspects of the Disaggregated gNB Architecture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sv-SE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7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FS_disagg_gNB_Sec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524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25722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1- Schedule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9922081"/>
              </p:ext>
            </p:extLst>
          </p:nvPr>
        </p:nvGraphicFramePr>
        <p:xfrm>
          <a:off x="838200" y="1825624"/>
          <a:ext cx="10515600" cy="428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17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18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19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20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21 Aug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r>
                        <a:rPr lang="en-US" sz="1400" baseline="30000" dirty="0"/>
                        <a:t>st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</a:t>
                      </a:r>
                      <a:r>
                        <a:rPr lang="en-US" sz="1400" baseline="30000" dirty="0"/>
                        <a:t>nd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3</a:t>
                      </a:r>
                      <a:r>
                        <a:rPr lang="en-US" sz="1400" baseline="30000" dirty="0"/>
                        <a:t>rd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W1/D4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400" dirty="0"/>
                        <a:t>Last revision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End of Week 1 of e-meeting at 15:00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12578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W1/D1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13:00 – 13:20 Agenda items 1 &amp; 2</a:t>
            </a:r>
          </a:p>
          <a:p>
            <a:r>
              <a:rPr lang="en-US" dirty="0"/>
              <a:t>13:20 – 14:30 Agenda items 4.14 to 4.20</a:t>
            </a:r>
          </a:p>
          <a:p>
            <a:pPr lvl="1"/>
            <a:r>
              <a:rPr lang="en-US" dirty="0"/>
              <a:t>Topic 1 (TBD)</a:t>
            </a:r>
          </a:p>
          <a:p>
            <a:pPr lvl="1"/>
            <a:r>
              <a:rPr lang="en-US" dirty="0"/>
              <a:t>Topic 2 (TBD)</a:t>
            </a:r>
          </a:p>
          <a:p>
            <a:pPr lvl="1"/>
            <a:r>
              <a:rPr lang="en-US" dirty="0"/>
              <a:t>Etc.</a:t>
            </a:r>
          </a:p>
          <a:p>
            <a:r>
              <a:rPr lang="en-US" dirty="0"/>
              <a:t>14:30 – 15:00 Agenda items 5.2 to 5.14</a:t>
            </a:r>
          </a:p>
          <a:p>
            <a:pPr lvl="1"/>
            <a:r>
              <a:rPr lang="en-US" dirty="0"/>
              <a:t>Only Skeleton/scope/intro contributions</a:t>
            </a:r>
          </a:p>
        </p:txBody>
      </p:sp>
    </p:spTree>
    <p:extLst>
      <p:ext uri="{BB962C8B-B14F-4D97-AF65-F5344CB8AC3E}">
        <p14:creationId xmlns:p14="http://schemas.microsoft.com/office/powerpoint/2010/main" val="189902838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82BD09B-7BC0-429F-A74D-1CED2054BA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5F77A5-4F6E-409A-9892-DDAE0DE76F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AE2EAA4-7395-4C52-9C43-852F1C5982D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1722</Words>
  <Application>Microsoft Office PowerPoint</Application>
  <PresentationFormat>Widescreen</PresentationFormat>
  <Paragraphs>359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Office Theme</vt:lpstr>
      <vt:lpstr>Process and agenda for SA3#100-e</vt:lpstr>
      <vt:lpstr>Outline</vt:lpstr>
      <vt:lpstr>General</vt:lpstr>
      <vt:lpstr>Email rules (1/2)</vt:lpstr>
      <vt:lpstr>Drafting</vt:lpstr>
      <vt:lpstr>Decision making</vt:lpstr>
      <vt:lpstr>Week 1 - Scope</vt:lpstr>
      <vt:lpstr>Week 1- Schedule</vt:lpstr>
      <vt:lpstr>Conference call W1/D1 schedule</vt:lpstr>
      <vt:lpstr>Conference call W1/D2 schedule</vt:lpstr>
      <vt:lpstr>Conference call W1/D3 schedule</vt:lpstr>
      <vt:lpstr>Conference call W1/D4 schedule</vt:lpstr>
      <vt:lpstr>Week 2 - Scope</vt:lpstr>
      <vt:lpstr>Week 2- Schedule</vt:lpstr>
      <vt:lpstr>Conference call W2/D1 schedule</vt:lpstr>
      <vt:lpstr>Conference call W2/D2 schedule</vt:lpstr>
      <vt:lpstr>Conference call W2/D3 schedule</vt:lpstr>
      <vt:lpstr>Conference call W2/D4 schedule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2020-08-27T13:08:24Z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